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2" r:id="rId6"/>
    <p:sldId id="263" r:id="rId7"/>
    <p:sldId id="264" r:id="rId8"/>
    <p:sldId id="265" r:id="rId9"/>
    <p:sldId id="266" r:id="rId10"/>
    <p:sldId id="267" r:id="rId11"/>
    <p:sldId id="269" r:id="rId12"/>
    <p:sldId id="271" r:id="rId13"/>
  </p:sldIdLst>
  <p:sldSz cx="18288000" cy="10287000"/>
  <p:notesSz cx="6858000" cy="9144000"/>
  <p:embeddedFontLst>
    <p:embeddedFont>
      <p:font typeface="Dynapuff Condensed" panose="020B0604020202020204" charset="0"/>
      <p:regular r:id="rId14"/>
    </p:embeddedFont>
    <p:embeddedFont>
      <p:font typeface="Dynapuff Condensed Bold" panose="020B0604020202020204" charset="0"/>
      <p:regular r:id="rId15"/>
    </p:embeddedFont>
    <p:embeddedFont>
      <p:font typeface="Dynapuff SemiCondense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4622" autoAdjust="0"/>
  </p:normalViewPr>
  <p:slideViewPr>
    <p:cSldViewPr>
      <p:cViewPr varScale="1">
        <p:scale>
          <a:sx n="66" d="100"/>
          <a:sy n="66" d="100"/>
        </p:scale>
        <p:origin x="499"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UL ." userId="09562a8ed50addb2" providerId="LiveId" clId="{303CF335-9B47-4855-97EA-228ECE542BCE}"/>
    <pc:docChg chg="undo custSel delSld modSld">
      <pc:chgData name="ATUL ." userId="09562a8ed50addb2" providerId="LiveId" clId="{303CF335-9B47-4855-97EA-228ECE542BCE}" dt="2025-10-31T13:24:58.103" v="52" actId="255"/>
      <pc:docMkLst>
        <pc:docMk/>
      </pc:docMkLst>
      <pc:sldChg chg="addSp modSp mod">
        <pc:chgData name="ATUL ." userId="09562a8ed50addb2" providerId="LiveId" clId="{303CF335-9B47-4855-97EA-228ECE542BCE}" dt="2025-10-31T06:37:37.043" v="48" actId="1076"/>
        <pc:sldMkLst>
          <pc:docMk/>
          <pc:sldMk cId="0" sldId="256"/>
        </pc:sldMkLst>
        <pc:spChg chg="mod">
          <ac:chgData name="ATUL ." userId="09562a8ed50addb2" providerId="LiveId" clId="{303CF335-9B47-4855-97EA-228ECE542BCE}" dt="2025-10-31T06:35:09.907" v="28" actId="1076"/>
          <ac:spMkLst>
            <pc:docMk/>
            <pc:sldMk cId="0" sldId="256"/>
            <ac:spMk id="9" creationId="{00000000-0000-0000-0000-000000000000}"/>
          </ac:spMkLst>
        </pc:spChg>
        <pc:spChg chg="mod">
          <ac:chgData name="ATUL ." userId="09562a8ed50addb2" providerId="LiveId" clId="{303CF335-9B47-4855-97EA-228ECE542BCE}" dt="2025-10-31T06:35:16.306" v="29" actId="1076"/>
          <ac:spMkLst>
            <pc:docMk/>
            <pc:sldMk cId="0" sldId="256"/>
            <ac:spMk id="10" creationId="{00000000-0000-0000-0000-000000000000}"/>
          </ac:spMkLst>
        </pc:spChg>
        <pc:spChg chg="add mod">
          <ac:chgData name="ATUL ." userId="09562a8ed50addb2" providerId="LiveId" clId="{303CF335-9B47-4855-97EA-228ECE542BCE}" dt="2025-10-31T06:34:54.246" v="26" actId="1076"/>
          <ac:spMkLst>
            <pc:docMk/>
            <pc:sldMk cId="0" sldId="256"/>
            <ac:spMk id="14" creationId="{D49B374F-FF98-D8E3-4C8D-06B5A153CD93}"/>
          </ac:spMkLst>
        </pc:spChg>
        <pc:spChg chg="add mod">
          <ac:chgData name="ATUL ." userId="09562a8ed50addb2" providerId="LiveId" clId="{303CF335-9B47-4855-97EA-228ECE542BCE}" dt="2025-10-31T06:35:48.892" v="34" actId="255"/>
          <ac:spMkLst>
            <pc:docMk/>
            <pc:sldMk cId="0" sldId="256"/>
            <ac:spMk id="16" creationId="{1EA9A5F6-EB60-29F3-0C60-105C99A007D0}"/>
          </ac:spMkLst>
        </pc:spChg>
        <pc:spChg chg="add mod">
          <ac:chgData name="ATUL ." userId="09562a8ed50addb2" providerId="LiveId" clId="{303CF335-9B47-4855-97EA-228ECE542BCE}" dt="2025-10-31T06:37:37.043" v="48" actId="1076"/>
          <ac:spMkLst>
            <pc:docMk/>
            <pc:sldMk cId="0" sldId="256"/>
            <ac:spMk id="18" creationId="{B8FE7E50-EAAE-AC93-78E9-7DE20344533F}"/>
          </ac:spMkLst>
        </pc:spChg>
        <pc:spChg chg="add mod">
          <ac:chgData name="ATUL ." userId="09562a8ed50addb2" providerId="LiveId" clId="{303CF335-9B47-4855-97EA-228ECE542BCE}" dt="2025-10-31T06:37:30.858" v="47" actId="1076"/>
          <ac:spMkLst>
            <pc:docMk/>
            <pc:sldMk cId="0" sldId="256"/>
            <ac:spMk id="20" creationId="{E058C918-80AC-6223-4399-F35F66CE5BE7}"/>
          </ac:spMkLst>
        </pc:spChg>
      </pc:sldChg>
      <pc:sldChg chg="modSp del mod">
        <pc:chgData name="ATUL ." userId="09562a8ed50addb2" providerId="LiveId" clId="{303CF335-9B47-4855-97EA-228ECE542BCE}" dt="2025-10-31T06:37:44.176" v="49" actId="2696"/>
        <pc:sldMkLst>
          <pc:docMk/>
          <pc:sldMk cId="0" sldId="257"/>
        </pc:sldMkLst>
        <pc:spChg chg="mod">
          <ac:chgData name="ATUL ." userId="09562a8ed50addb2" providerId="LiveId" clId="{303CF335-9B47-4855-97EA-228ECE542BCE}" dt="2025-10-31T06:34:09.609" v="16" actId="20577"/>
          <ac:spMkLst>
            <pc:docMk/>
            <pc:sldMk cId="0" sldId="257"/>
            <ac:spMk id="17" creationId="{00000000-0000-0000-0000-000000000000}"/>
          </ac:spMkLst>
        </pc:spChg>
      </pc:sldChg>
      <pc:sldChg chg="modSp mod">
        <pc:chgData name="ATUL ." userId="09562a8ed50addb2" providerId="LiveId" clId="{303CF335-9B47-4855-97EA-228ECE542BCE}" dt="2025-10-31T13:24:58.103" v="52" actId="255"/>
        <pc:sldMkLst>
          <pc:docMk/>
          <pc:sldMk cId="0" sldId="260"/>
        </pc:sldMkLst>
        <pc:spChg chg="mod">
          <ac:chgData name="ATUL ." userId="09562a8ed50addb2" providerId="LiveId" clId="{303CF335-9B47-4855-97EA-228ECE542BCE}" dt="2025-10-31T13:24:58.103" v="52" actId="255"/>
          <ac:spMkLst>
            <pc:docMk/>
            <pc:sldMk cId="0" sldId="260"/>
            <ac:spMk id="7" creationId="{00000000-0000-0000-0000-000000000000}"/>
          </ac:spMkLst>
        </pc:spChg>
      </pc:sldChg>
      <pc:sldChg chg="modSp del">
        <pc:chgData name="ATUL ." userId="09562a8ed50addb2" providerId="LiveId" clId="{303CF335-9B47-4855-97EA-228ECE542BCE}" dt="2025-10-31T06:32:54.049" v="14" actId="2696"/>
        <pc:sldMkLst>
          <pc:docMk/>
          <pc:sldMk cId="0" sldId="261"/>
        </pc:sldMkLst>
        <pc:spChg chg="mod">
          <ac:chgData name="ATUL ." userId="09562a8ed50addb2" providerId="LiveId" clId="{303CF335-9B47-4855-97EA-228ECE542BCE}" dt="2025-10-31T06:30:20.130" v="1" actId="20578"/>
          <ac:spMkLst>
            <pc:docMk/>
            <pc:sldMk cId="0" sldId="261"/>
            <ac:spMk id="2" creationId="{00000000-0000-0000-0000-000000000000}"/>
          </ac:spMkLst>
        </pc:spChg>
      </pc:sldChg>
      <pc:sldChg chg="addSp modSp mod">
        <pc:chgData name="ATUL ." userId="09562a8ed50addb2" providerId="LiveId" clId="{303CF335-9B47-4855-97EA-228ECE542BCE}" dt="2025-10-31T06:31:48.174" v="9" actId="255"/>
        <pc:sldMkLst>
          <pc:docMk/>
          <pc:sldMk cId="0" sldId="262"/>
        </pc:sldMkLst>
        <pc:spChg chg="mod">
          <ac:chgData name="ATUL ." userId="09562a8ed50addb2" providerId="LiveId" clId="{303CF335-9B47-4855-97EA-228ECE542BCE}" dt="2025-10-31T06:31:48.174" v="9" actId="255"/>
          <ac:spMkLst>
            <pc:docMk/>
            <pc:sldMk cId="0" sldId="262"/>
            <ac:spMk id="5" creationId="{00000000-0000-0000-0000-000000000000}"/>
          </ac:spMkLst>
        </pc:spChg>
        <pc:spChg chg="add mod">
          <ac:chgData name="ATUL ." userId="09562a8ed50addb2" providerId="LiveId" clId="{303CF335-9B47-4855-97EA-228ECE542BCE}" dt="2025-10-31T06:31:26.385" v="8" actId="1076"/>
          <ac:spMkLst>
            <pc:docMk/>
            <pc:sldMk cId="0" sldId="262"/>
            <ac:spMk id="9" creationId="{5699F8E0-D9B5-ABB0-3953-E6BFC3D9B34F}"/>
          </ac:spMkLst>
        </pc:spChg>
      </pc:sldChg>
      <pc:sldChg chg="modSp mod">
        <pc:chgData name="ATUL ." userId="09562a8ed50addb2" providerId="LiveId" clId="{303CF335-9B47-4855-97EA-228ECE542BCE}" dt="2025-10-31T06:32:01.285" v="10" actId="255"/>
        <pc:sldMkLst>
          <pc:docMk/>
          <pc:sldMk cId="0" sldId="263"/>
        </pc:sldMkLst>
        <pc:spChg chg="mod">
          <ac:chgData name="ATUL ." userId="09562a8ed50addb2" providerId="LiveId" clId="{303CF335-9B47-4855-97EA-228ECE542BCE}" dt="2025-10-31T06:32:01.285" v="10" actId="255"/>
          <ac:spMkLst>
            <pc:docMk/>
            <pc:sldMk cId="0" sldId="263"/>
            <ac:spMk id="5" creationId="{00000000-0000-0000-0000-000000000000}"/>
          </ac:spMkLst>
        </pc:spChg>
      </pc:sldChg>
      <pc:sldChg chg="modSp mod">
        <pc:chgData name="ATUL ." userId="09562a8ed50addb2" providerId="LiveId" clId="{303CF335-9B47-4855-97EA-228ECE542BCE}" dt="2025-10-31T06:32:14.079" v="11" actId="255"/>
        <pc:sldMkLst>
          <pc:docMk/>
          <pc:sldMk cId="0" sldId="264"/>
        </pc:sldMkLst>
        <pc:spChg chg="mod">
          <ac:chgData name="ATUL ." userId="09562a8ed50addb2" providerId="LiveId" clId="{303CF335-9B47-4855-97EA-228ECE542BCE}" dt="2025-10-31T06:32:14.079" v="11" actId="255"/>
          <ac:spMkLst>
            <pc:docMk/>
            <pc:sldMk cId="0" sldId="264"/>
            <ac:spMk id="5" creationId="{00000000-0000-0000-0000-000000000000}"/>
          </ac:spMkLst>
        </pc:spChg>
      </pc:sldChg>
      <pc:sldChg chg="modSp mod">
        <pc:chgData name="ATUL ." userId="09562a8ed50addb2" providerId="LiveId" clId="{303CF335-9B47-4855-97EA-228ECE542BCE}" dt="2025-10-31T06:32:31.266" v="12" actId="255"/>
        <pc:sldMkLst>
          <pc:docMk/>
          <pc:sldMk cId="0" sldId="265"/>
        </pc:sldMkLst>
        <pc:spChg chg="mod">
          <ac:chgData name="ATUL ." userId="09562a8ed50addb2" providerId="LiveId" clId="{303CF335-9B47-4855-97EA-228ECE542BCE}" dt="2025-10-31T06:32:31.266" v="12" actId="255"/>
          <ac:spMkLst>
            <pc:docMk/>
            <pc:sldMk cId="0" sldId="265"/>
            <ac:spMk id="5" creationId="{00000000-0000-0000-0000-000000000000}"/>
          </ac:spMkLst>
        </pc:spChg>
      </pc:sldChg>
      <pc:sldChg chg="modSp mod">
        <pc:chgData name="ATUL ." userId="09562a8ed50addb2" providerId="LiveId" clId="{303CF335-9B47-4855-97EA-228ECE542BCE}" dt="2025-10-31T06:32:38.718" v="13" actId="255"/>
        <pc:sldMkLst>
          <pc:docMk/>
          <pc:sldMk cId="0" sldId="266"/>
        </pc:sldMkLst>
        <pc:spChg chg="mod">
          <ac:chgData name="ATUL ." userId="09562a8ed50addb2" providerId="LiveId" clId="{303CF335-9B47-4855-97EA-228ECE542BCE}" dt="2025-10-31T06:32:38.718" v="13" actId="255"/>
          <ac:spMkLst>
            <pc:docMk/>
            <pc:sldMk cId="0" sldId="266"/>
            <ac:spMk id="5" creationId="{00000000-0000-0000-0000-000000000000}"/>
          </ac:spMkLst>
        </pc:spChg>
      </pc:sldChg>
      <pc:sldChg chg="del">
        <pc:chgData name="ATUL ." userId="09562a8ed50addb2" providerId="LiveId" clId="{303CF335-9B47-4855-97EA-228ECE542BCE}" dt="2025-10-31T06:29:51.742" v="0" actId="2696"/>
        <pc:sldMkLst>
          <pc:docMk/>
          <pc:sldMk cId="0" sldId="268"/>
        </pc:sldMkLst>
      </pc:sldChg>
      <pc:sldChg chg="del">
        <pc:chgData name="ATUL ." userId="09562a8ed50addb2" providerId="LiveId" clId="{303CF335-9B47-4855-97EA-228ECE542BCE}" dt="2025-10-31T06:40:05.219" v="50" actId="2696"/>
        <pc:sldMkLst>
          <pc:docMk/>
          <pc:sldMk cId="0"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141916" y="5065594"/>
            <a:ext cx="13594844" cy="1956037"/>
          </a:xfrm>
          <a:prstGeom prst="rect">
            <a:avLst/>
          </a:prstGeom>
        </p:spPr>
        <p:txBody>
          <a:bodyPr lIns="0" tIns="0" rIns="0" bIns="0" rtlCol="0" anchor="t">
            <a:spAutoFit/>
          </a:bodyPr>
          <a:lstStyle/>
          <a:p>
            <a:pPr marL="0" lvl="0" indent="0" algn="ctr">
              <a:lnSpc>
                <a:spcPts val="15432"/>
              </a:lnSpc>
              <a:spcBef>
                <a:spcPct val="0"/>
              </a:spcBef>
            </a:pPr>
            <a:r>
              <a:rPr lang="en-US" sz="12860" spc="128">
                <a:solidFill>
                  <a:srgbClr val="000000"/>
                </a:solidFill>
                <a:latin typeface="Dynapuff Condensed"/>
                <a:ea typeface="Dynapuff Condensed"/>
                <a:cs typeface="Dynapuff Condensed"/>
                <a:sym typeface="Dynapuff Condensed"/>
              </a:rPr>
              <a:t>PRESENTATION</a:t>
            </a:r>
          </a:p>
        </p:txBody>
      </p:sp>
      <p:sp>
        <p:nvSpPr>
          <p:cNvPr id="7" name="Freeform 7"/>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14418111"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74140" y="3086100"/>
            <a:ext cx="3944272" cy="2404128"/>
          </a:xfrm>
          <a:custGeom>
            <a:avLst/>
            <a:gdLst/>
            <a:ahLst/>
            <a:cxnLst/>
            <a:rect l="l" t="t" r="r" b="b"/>
            <a:pathLst>
              <a:path w="3944272" h="2404128">
                <a:moveTo>
                  <a:pt x="0" y="0"/>
                </a:moveTo>
                <a:lnTo>
                  <a:pt x="3944272" y="0"/>
                </a:lnTo>
                <a:lnTo>
                  <a:pt x="3944272" y="2404128"/>
                </a:lnTo>
                <a:lnTo>
                  <a:pt x="0" y="2404128"/>
                </a:lnTo>
                <a:lnTo>
                  <a:pt x="0" y="0"/>
                </a:lnTo>
                <a:close/>
              </a:path>
            </a:pathLst>
          </a:custGeom>
          <a:blipFill>
            <a:blip r:embed="rId10"/>
            <a:stretch>
              <a:fillRect/>
            </a:stretch>
          </a:blipFill>
        </p:spPr>
        <p:txBody>
          <a:bodyPr/>
          <a:lstStyle/>
          <a:p>
            <a:endParaRPr lang="en-IN" dirty="0"/>
          </a:p>
        </p:txBody>
      </p:sp>
      <p:sp>
        <p:nvSpPr>
          <p:cNvPr id="10" name="Freeform 10"/>
          <p:cNvSpPr/>
          <p:nvPr/>
        </p:nvSpPr>
        <p:spPr>
          <a:xfrm>
            <a:off x="7561993" y="7353300"/>
            <a:ext cx="4805858" cy="2402929"/>
          </a:xfrm>
          <a:custGeom>
            <a:avLst/>
            <a:gdLst/>
            <a:ahLst/>
            <a:cxnLst/>
            <a:rect l="l" t="t" r="r" b="b"/>
            <a:pathLst>
              <a:path w="4805858" h="2402929">
                <a:moveTo>
                  <a:pt x="0" y="0"/>
                </a:moveTo>
                <a:lnTo>
                  <a:pt x="4805858" y="0"/>
                </a:lnTo>
                <a:lnTo>
                  <a:pt x="4805858" y="2402930"/>
                </a:lnTo>
                <a:lnTo>
                  <a:pt x="0" y="2402930"/>
                </a:lnTo>
                <a:lnTo>
                  <a:pt x="0" y="0"/>
                </a:lnTo>
                <a:close/>
              </a:path>
            </a:pathLst>
          </a:custGeom>
          <a:blipFill>
            <a:blip r:embed="rId11"/>
            <a:stretch>
              <a:fillRect/>
            </a:stretch>
          </a:blipFill>
        </p:spPr>
      </p:sp>
      <p:sp>
        <p:nvSpPr>
          <p:cNvPr id="11" name="TextBox 11"/>
          <p:cNvSpPr txBox="1"/>
          <p:nvPr/>
        </p:nvSpPr>
        <p:spPr>
          <a:xfrm>
            <a:off x="5682506" y="3223272"/>
            <a:ext cx="8513664" cy="1920228"/>
          </a:xfrm>
          <a:prstGeom prst="rect">
            <a:avLst/>
          </a:prstGeom>
        </p:spPr>
        <p:txBody>
          <a:bodyPr lIns="0" tIns="0" rIns="0" bIns="0" rtlCol="0" anchor="t">
            <a:spAutoFit/>
          </a:bodyPr>
          <a:lstStyle/>
          <a:p>
            <a:pPr marL="0" lvl="0" indent="0" algn="ctr">
              <a:lnSpc>
                <a:spcPts val="15172"/>
              </a:lnSpc>
              <a:spcBef>
                <a:spcPct val="0"/>
              </a:spcBef>
            </a:pPr>
            <a:r>
              <a:rPr lang="en-US" sz="12643" spc="379">
                <a:solidFill>
                  <a:srgbClr val="000000"/>
                </a:solidFill>
                <a:latin typeface="Dynapuff Condensed"/>
                <a:ea typeface="Dynapuff Condensed"/>
                <a:cs typeface="Dynapuff Condensed"/>
                <a:sym typeface="Dynapuff Condensed"/>
              </a:rPr>
              <a:t>PROJECT </a:t>
            </a:r>
          </a:p>
        </p:txBody>
      </p:sp>
      <p:sp>
        <p:nvSpPr>
          <p:cNvPr id="12" name="TextBox 12"/>
          <p:cNvSpPr txBox="1"/>
          <p:nvPr/>
        </p:nvSpPr>
        <p:spPr>
          <a:xfrm>
            <a:off x="1541240" y="1097552"/>
            <a:ext cx="16121539" cy="1000125"/>
          </a:xfrm>
          <a:prstGeom prst="rect">
            <a:avLst/>
          </a:prstGeom>
        </p:spPr>
        <p:txBody>
          <a:bodyPr lIns="0" tIns="0" rIns="0" bIns="0" rtlCol="0" anchor="t">
            <a:spAutoFit/>
          </a:bodyPr>
          <a:lstStyle/>
          <a:p>
            <a:pPr algn="ctr">
              <a:lnSpc>
                <a:spcPts val="7800"/>
              </a:lnSpc>
              <a:spcBef>
                <a:spcPct val="0"/>
              </a:spcBef>
            </a:pPr>
            <a:r>
              <a:rPr lang="en-US" sz="6500">
                <a:solidFill>
                  <a:srgbClr val="000000"/>
                </a:solidFill>
                <a:latin typeface="Dynapuff Condensed"/>
                <a:ea typeface="Dynapuff Condensed"/>
                <a:cs typeface="Dynapuff Condensed"/>
                <a:sym typeface="Dynapuff Condensed"/>
              </a:rPr>
              <a:t>ELECTVIZ - ELECTION DATA VISUALIZATION FOR MEDIA</a:t>
            </a:r>
          </a:p>
        </p:txBody>
      </p:sp>
      <p:sp>
        <p:nvSpPr>
          <p:cNvPr id="14" name="TextBox 13">
            <a:extLst>
              <a:ext uri="{FF2B5EF4-FFF2-40B4-BE49-F238E27FC236}">
                <a16:creationId xmlns:a16="http://schemas.microsoft.com/office/drawing/2014/main" id="{D49B374F-FF98-D8E3-4C8D-06B5A153CD93}"/>
              </a:ext>
            </a:extLst>
          </p:cNvPr>
          <p:cNvSpPr txBox="1"/>
          <p:nvPr/>
        </p:nvSpPr>
        <p:spPr>
          <a:xfrm>
            <a:off x="12978142" y="7095952"/>
            <a:ext cx="3810133" cy="1030410"/>
          </a:xfrm>
          <a:prstGeom prst="rect">
            <a:avLst/>
          </a:prstGeom>
          <a:noFill/>
        </p:spPr>
        <p:txBody>
          <a:bodyPr wrap="square">
            <a:spAutoFit/>
          </a:bodyPr>
          <a:lstStyle/>
          <a:p>
            <a:pPr marL="0" lvl="0" indent="0" algn="ctr">
              <a:lnSpc>
                <a:spcPts val="8526"/>
              </a:lnSpc>
            </a:pPr>
            <a:r>
              <a:rPr lang="en-US" sz="4000" dirty="0">
                <a:solidFill>
                  <a:srgbClr val="000000"/>
                </a:solidFill>
                <a:latin typeface="Dynapuff Condensed"/>
                <a:ea typeface="Dynapuff Condensed"/>
                <a:cs typeface="Dynapuff Condensed"/>
                <a:sym typeface="Dynapuff Condensed"/>
              </a:rPr>
              <a:t>GROUP MEMBERS</a:t>
            </a:r>
          </a:p>
        </p:txBody>
      </p:sp>
      <p:sp>
        <p:nvSpPr>
          <p:cNvPr id="16" name="TextBox 15">
            <a:extLst>
              <a:ext uri="{FF2B5EF4-FFF2-40B4-BE49-F238E27FC236}">
                <a16:creationId xmlns:a16="http://schemas.microsoft.com/office/drawing/2014/main" id="{1EA9A5F6-EB60-29F3-0C60-105C99A007D0}"/>
              </a:ext>
            </a:extLst>
          </p:cNvPr>
          <p:cNvSpPr txBox="1"/>
          <p:nvPr/>
        </p:nvSpPr>
        <p:spPr>
          <a:xfrm>
            <a:off x="12984768" y="7975375"/>
            <a:ext cx="3959086" cy="609526"/>
          </a:xfrm>
          <a:prstGeom prst="rect">
            <a:avLst/>
          </a:prstGeom>
          <a:noFill/>
        </p:spPr>
        <p:txBody>
          <a:bodyPr wrap="square">
            <a:spAutoFit/>
          </a:bodyPr>
          <a:lstStyle/>
          <a:p>
            <a:pPr algn="ctr">
              <a:lnSpc>
                <a:spcPts val="4500"/>
              </a:lnSpc>
            </a:pPr>
            <a:r>
              <a:rPr lang="en-US" sz="2800" dirty="0">
                <a:solidFill>
                  <a:srgbClr val="000000"/>
                </a:solidFill>
                <a:latin typeface="Dynapuff SemiCondensed"/>
                <a:ea typeface="Dynapuff SemiCondensed"/>
                <a:cs typeface="Dynapuff SemiCondensed"/>
                <a:sym typeface="Dynapuff SemiCondensed"/>
              </a:rPr>
              <a:t>Atul Parashar</a:t>
            </a:r>
          </a:p>
        </p:txBody>
      </p:sp>
      <p:sp>
        <p:nvSpPr>
          <p:cNvPr id="18" name="TextBox 17">
            <a:extLst>
              <a:ext uri="{FF2B5EF4-FFF2-40B4-BE49-F238E27FC236}">
                <a16:creationId xmlns:a16="http://schemas.microsoft.com/office/drawing/2014/main" id="{B8FE7E50-EAAE-AC93-78E9-7DE20344533F}"/>
              </a:ext>
            </a:extLst>
          </p:cNvPr>
          <p:cNvSpPr txBox="1"/>
          <p:nvPr/>
        </p:nvSpPr>
        <p:spPr>
          <a:xfrm>
            <a:off x="13297850" y="8824806"/>
            <a:ext cx="3332921" cy="609526"/>
          </a:xfrm>
          <a:prstGeom prst="rect">
            <a:avLst/>
          </a:prstGeom>
          <a:noFill/>
        </p:spPr>
        <p:txBody>
          <a:bodyPr wrap="square">
            <a:spAutoFit/>
          </a:bodyPr>
          <a:lstStyle/>
          <a:p>
            <a:pPr algn="ctr">
              <a:lnSpc>
                <a:spcPts val="4500"/>
              </a:lnSpc>
            </a:pPr>
            <a:r>
              <a:rPr lang="en-US" sz="2800" dirty="0">
                <a:solidFill>
                  <a:srgbClr val="000000"/>
                </a:solidFill>
                <a:latin typeface="Dynapuff SemiCondensed"/>
                <a:ea typeface="Dynapuff SemiCondensed"/>
                <a:cs typeface="Dynapuff SemiCondensed"/>
                <a:sym typeface="Dynapuff SemiCondensed"/>
              </a:rPr>
              <a:t>Oshin Paul</a:t>
            </a:r>
          </a:p>
        </p:txBody>
      </p:sp>
      <p:sp>
        <p:nvSpPr>
          <p:cNvPr id="20" name="TextBox 19">
            <a:extLst>
              <a:ext uri="{FF2B5EF4-FFF2-40B4-BE49-F238E27FC236}">
                <a16:creationId xmlns:a16="http://schemas.microsoft.com/office/drawing/2014/main" id="{E058C918-80AC-6223-4399-F35F66CE5BE7}"/>
              </a:ext>
            </a:extLst>
          </p:cNvPr>
          <p:cNvSpPr txBox="1"/>
          <p:nvPr/>
        </p:nvSpPr>
        <p:spPr>
          <a:xfrm>
            <a:off x="12650151" y="8439758"/>
            <a:ext cx="4628320" cy="590290"/>
          </a:xfrm>
          <a:prstGeom prst="rect">
            <a:avLst/>
          </a:prstGeom>
          <a:noFill/>
        </p:spPr>
        <p:txBody>
          <a:bodyPr wrap="square">
            <a:spAutoFit/>
          </a:bodyPr>
          <a:lstStyle/>
          <a:p>
            <a:pPr algn="ctr">
              <a:lnSpc>
                <a:spcPts val="4339"/>
              </a:lnSpc>
            </a:pPr>
            <a:r>
              <a:rPr lang="en-US" sz="2800" dirty="0">
                <a:solidFill>
                  <a:srgbClr val="000000"/>
                </a:solidFill>
                <a:latin typeface="Dynapuff SemiCondensed"/>
                <a:ea typeface="Dynapuff SemiCondensed"/>
                <a:cs typeface="Dynapuff SemiCondensed"/>
                <a:sym typeface="Dynapuff SemiCondensed"/>
              </a:rPr>
              <a:t>Prashanta Upadhyay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4709691" y="2381885"/>
            <a:ext cx="8868618" cy="1656715"/>
          </a:xfrm>
          <a:prstGeom prst="rect">
            <a:avLst/>
          </a:prstGeom>
        </p:spPr>
        <p:txBody>
          <a:bodyPr lIns="0" tIns="0" rIns="0" bIns="0" rtlCol="0" anchor="t">
            <a:spAutoFit/>
          </a:bodyPr>
          <a:lstStyle/>
          <a:p>
            <a:pPr algn="ctr">
              <a:lnSpc>
                <a:spcPts val="6305"/>
              </a:lnSpc>
            </a:pPr>
            <a:r>
              <a:rPr lang="en-US" sz="6500">
                <a:solidFill>
                  <a:srgbClr val="000000"/>
                </a:solidFill>
                <a:latin typeface="Dynapuff Condensed"/>
                <a:ea typeface="Dynapuff Condensed"/>
                <a:cs typeface="Dynapuff Condensed"/>
                <a:sym typeface="Dynapuff Condensed"/>
              </a:rPr>
              <a:t>INSIGHTS &amp; FINDINGS</a:t>
            </a:r>
          </a:p>
          <a:p>
            <a:pPr marL="0" lvl="0" indent="0" algn="ctr">
              <a:lnSpc>
                <a:spcPts val="6305"/>
              </a:lnSpc>
              <a:spcBef>
                <a:spcPct val="0"/>
              </a:spcBef>
            </a:pPr>
            <a:endParaRPr lang="en-US" sz="6500">
              <a:solidFill>
                <a:srgbClr val="000000"/>
              </a:solidFill>
              <a:latin typeface="Dynapuff Condensed"/>
              <a:ea typeface="Dynapuff Condensed"/>
              <a:cs typeface="Dynapuff Condensed"/>
              <a:sym typeface="Dynapuff Condensed"/>
            </a:endParaRPr>
          </a:p>
        </p:txBody>
      </p:sp>
      <p:sp>
        <p:nvSpPr>
          <p:cNvPr id="8" name="TextBox 8"/>
          <p:cNvSpPr txBox="1"/>
          <p:nvPr/>
        </p:nvSpPr>
        <p:spPr>
          <a:xfrm>
            <a:off x="3031729" y="3909375"/>
            <a:ext cx="12224543" cy="4699791"/>
          </a:xfrm>
          <a:prstGeom prst="rect">
            <a:avLst/>
          </a:prstGeom>
        </p:spPr>
        <p:txBody>
          <a:bodyPr lIns="0" tIns="0" rIns="0" bIns="0" rtlCol="0" anchor="t">
            <a:spAutoFit/>
          </a:bodyPr>
          <a:lstStyle/>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The dashboard gives a clear overview of 2024 Lok Sabha election results and trends.</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BJP remained the leading party, while Congress and regional parties showed limited growth.</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NDA alliance outperformed the INDIA bloc in most states.</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High voter turnout reflected strong democratic participation.</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Most winning candidates were male, well-educated, and financially strong.</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Comparative analysis (2014–2024) showed changing voter preferences and regional shifts.</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Poll predictions were mostly accurate with minor variations.</a:t>
            </a:r>
          </a:p>
          <a:p>
            <a:pPr marL="517543" lvl="1" indent="-258771" algn="just">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Power BI helped turn raw data into clear, interactive insights for easy understanding.</a:t>
            </a:r>
          </a:p>
          <a:p>
            <a:pPr algn="just">
              <a:lnSpc>
                <a:spcPts val="3092"/>
              </a:lnSpc>
            </a:pPr>
            <a:endParaRPr lang="en-US" sz="2397">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4709691" y="2381885"/>
            <a:ext cx="8868618" cy="856615"/>
          </a:xfrm>
          <a:prstGeom prst="rect">
            <a:avLst/>
          </a:prstGeom>
        </p:spPr>
        <p:txBody>
          <a:bodyPr lIns="0" tIns="0" rIns="0" bIns="0" rtlCol="0" anchor="t">
            <a:spAutoFit/>
          </a:bodyPr>
          <a:lstStyle/>
          <a:p>
            <a:pPr marL="0" lvl="0" indent="0" algn="ctr">
              <a:lnSpc>
                <a:spcPts val="6305"/>
              </a:lnSpc>
              <a:spcBef>
                <a:spcPct val="0"/>
              </a:spcBef>
            </a:pPr>
            <a:r>
              <a:rPr lang="en-US" sz="6500">
                <a:solidFill>
                  <a:srgbClr val="000000"/>
                </a:solidFill>
                <a:latin typeface="Dynapuff Condensed"/>
                <a:ea typeface="Dynapuff Condensed"/>
                <a:cs typeface="Dynapuff Condensed"/>
                <a:sym typeface="Dynapuff Condensed"/>
              </a:rPr>
              <a:t>FUTURE SCOPE</a:t>
            </a:r>
          </a:p>
        </p:txBody>
      </p:sp>
      <p:sp>
        <p:nvSpPr>
          <p:cNvPr id="8" name="TextBox 8"/>
          <p:cNvSpPr txBox="1"/>
          <p:nvPr/>
        </p:nvSpPr>
        <p:spPr>
          <a:xfrm>
            <a:off x="3031729" y="3320858"/>
            <a:ext cx="12224543" cy="5876827"/>
          </a:xfrm>
          <a:prstGeom prst="rect">
            <a:avLst/>
          </a:prstGeom>
        </p:spPr>
        <p:txBody>
          <a:bodyPr lIns="0" tIns="0" rIns="0" bIns="0" rtlCol="0" anchor="t">
            <a:spAutoFit/>
          </a:bodyPr>
          <a:lstStyle/>
          <a:p>
            <a:pPr algn="just">
              <a:lnSpc>
                <a:spcPts val="3092"/>
              </a:lnSpc>
            </a:pPr>
            <a:r>
              <a:rPr lang="en-US" sz="2397">
                <a:solidFill>
                  <a:srgbClr val="000000"/>
                </a:solidFill>
                <a:latin typeface="Dynapuff SemiCondensed"/>
                <a:ea typeface="Dynapuff SemiCondensed"/>
                <a:cs typeface="Dynapuff SemiCondensed"/>
                <a:sym typeface="Dynapuff SemiCondensed"/>
              </a:rPr>
              <a:t>There is a wide scope to enhance and expand this dashboard further.</a:t>
            </a:r>
          </a:p>
          <a:p>
            <a:pPr algn="just">
              <a:lnSpc>
                <a:spcPts val="3092"/>
              </a:lnSpc>
            </a:pPr>
            <a:r>
              <a:rPr lang="en-US" sz="2397">
                <a:solidFill>
                  <a:srgbClr val="000000"/>
                </a:solidFill>
                <a:latin typeface="Dynapuff SemiCondensed"/>
                <a:ea typeface="Dynapuff SemiCondensed"/>
                <a:cs typeface="Dynapuff SemiCondensed"/>
                <a:sym typeface="Dynapuff SemiCondensed"/>
              </a:rPr>
              <a:t> Currently, it focuses on historical and performance data, but future improvements could make it even more insightful and advanced.</a:t>
            </a:r>
          </a:p>
          <a:p>
            <a:pPr algn="just">
              <a:lnSpc>
                <a:spcPts val="3092"/>
              </a:lnSpc>
            </a:pPr>
            <a:endParaRPr lang="en-US" sz="2397">
              <a:solidFill>
                <a:srgbClr val="000000"/>
              </a:solidFill>
              <a:latin typeface="Dynapuff SemiCondensed"/>
              <a:ea typeface="Dynapuff SemiCondensed"/>
              <a:cs typeface="Dynapuff SemiCondensed"/>
              <a:sym typeface="Dynapuff SemiCondensed"/>
            </a:endParaRPr>
          </a:p>
          <a:p>
            <a:pPr algn="just">
              <a:lnSpc>
                <a:spcPts val="3092"/>
              </a:lnSpc>
            </a:pPr>
            <a:r>
              <a:rPr lang="en-US" sz="2397">
                <a:solidFill>
                  <a:srgbClr val="000000"/>
                </a:solidFill>
                <a:latin typeface="Dynapuff SemiCondensed"/>
                <a:ea typeface="Dynapuff SemiCondensed"/>
                <a:cs typeface="Dynapuff SemiCondensed"/>
                <a:sym typeface="Dynapuff SemiCondensed"/>
              </a:rPr>
              <a:t>•State and constituency-level insights: Adding deeper filters for each state or region can give a more detailed understanding of local results.</a:t>
            </a:r>
          </a:p>
          <a:p>
            <a:pPr algn="just">
              <a:lnSpc>
                <a:spcPts val="3092"/>
              </a:lnSpc>
            </a:pPr>
            <a:r>
              <a:rPr lang="en-US" sz="2397">
                <a:solidFill>
                  <a:srgbClr val="000000"/>
                </a:solidFill>
                <a:latin typeface="Dynapuff SemiCondensed"/>
                <a:ea typeface="Dynapuff SemiCondensed"/>
                <a:cs typeface="Dynapuff SemiCondensed"/>
                <a:sym typeface="Dynapuff SemiCondensed"/>
              </a:rPr>
              <a:t>•Real-time data integration: Linking the dashboard with live election feeds would allow instant result updates during counting.</a:t>
            </a:r>
          </a:p>
          <a:p>
            <a:pPr algn="just">
              <a:lnSpc>
                <a:spcPts val="3092"/>
              </a:lnSpc>
            </a:pPr>
            <a:r>
              <a:rPr lang="en-US" sz="2397">
                <a:solidFill>
                  <a:srgbClr val="000000"/>
                </a:solidFill>
                <a:latin typeface="Dynapuff SemiCondensed"/>
                <a:ea typeface="Dynapuff SemiCondensed"/>
                <a:cs typeface="Dynapuff SemiCondensed"/>
                <a:sym typeface="Dynapuff SemiCondensed"/>
              </a:rPr>
              <a:t>•AI-based predictions: Machine learning models could be integrated to forecast future election outcomes based on past patterns.</a:t>
            </a:r>
          </a:p>
          <a:p>
            <a:pPr algn="just">
              <a:lnSpc>
                <a:spcPts val="3092"/>
              </a:lnSpc>
            </a:pPr>
            <a:r>
              <a:rPr lang="en-US" sz="2397">
                <a:solidFill>
                  <a:srgbClr val="000000"/>
                </a:solidFill>
                <a:latin typeface="Dynapuff SemiCondensed"/>
                <a:ea typeface="Dynapuff SemiCondensed"/>
                <a:cs typeface="Dynapuff SemiCondensed"/>
                <a:sym typeface="Dynapuff SemiCondensed"/>
              </a:rPr>
              <a:t>•Voter demographic analysis: Age, gender, and education-level data can be added to understand voting behavior trends.</a:t>
            </a:r>
          </a:p>
          <a:p>
            <a:pPr algn="just">
              <a:lnSpc>
                <a:spcPts val="3092"/>
              </a:lnSpc>
            </a:pPr>
            <a:endParaRPr lang="en-US" sz="2397">
              <a:solidFill>
                <a:srgbClr val="000000"/>
              </a:solidFill>
              <a:latin typeface="Dynapuff SemiCondensed"/>
              <a:ea typeface="Dynapuff SemiCondensed"/>
              <a:cs typeface="Dynapuff SemiCondensed"/>
              <a:sym typeface="Dynapuff SemiCondensed"/>
            </a:endParaRPr>
          </a:p>
          <a:p>
            <a:pPr algn="just">
              <a:lnSpc>
                <a:spcPts val="3092"/>
              </a:lnSpc>
            </a:pPr>
            <a:endParaRPr lang="en-US" sz="2397">
              <a:solidFill>
                <a:srgbClr val="000000"/>
              </a:solidFill>
              <a:latin typeface="Dynapuff SemiCondensed"/>
              <a:ea typeface="Dynapuff SemiCondensed"/>
              <a:cs typeface="Dynapuff SemiCondensed"/>
              <a:sym typeface="Dynapuff SemiCondensed"/>
            </a:endParaRPr>
          </a:p>
          <a:p>
            <a:pPr algn="just">
              <a:lnSpc>
                <a:spcPts val="3092"/>
              </a:lnSpc>
            </a:pPr>
            <a:endParaRPr lang="en-US" sz="2397">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5073816" y="3975664"/>
            <a:ext cx="8688208" cy="3601917"/>
          </a:xfrm>
          <a:prstGeom prst="rect">
            <a:avLst/>
          </a:prstGeom>
        </p:spPr>
        <p:txBody>
          <a:bodyPr lIns="0" tIns="0" rIns="0" bIns="0" rtlCol="0" anchor="t">
            <a:spAutoFit/>
          </a:bodyPr>
          <a:lstStyle/>
          <a:p>
            <a:pPr marL="0" lvl="0" indent="0" algn="ctr">
              <a:lnSpc>
                <a:spcPts val="13373"/>
              </a:lnSpc>
            </a:pPr>
            <a:r>
              <a:rPr lang="en-US" sz="16716" spc="501">
                <a:solidFill>
                  <a:srgbClr val="000000"/>
                </a:solidFill>
                <a:latin typeface="Dynapuff Condensed"/>
                <a:ea typeface="Dynapuff Condensed"/>
                <a:cs typeface="Dynapuff Condensed"/>
                <a:sym typeface="Dynapuff Condensed"/>
              </a:rPr>
              <a:t>THANK YOU</a:t>
            </a:r>
          </a:p>
        </p:txBody>
      </p:sp>
      <p:sp>
        <p:nvSpPr>
          <p:cNvPr id="3" name="Freeform 3"/>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14173200" y="6287097"/>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4080327" y="2601788"/>
            <a:ext cx="10127345" cy="6203551"/>
          </a:xfrm>
          <a:prstGeom prst="rect">
            <a:avLst/>
          </a:prstGeom>
        </p:spPr>
        <p:txBody>
          <a:bodyPr lIns="0" tIns="0" rIns="0" bIns="0" rtlCol="0" anchor="t">
            <a:spAutoFit/>
          </a:bodyPr>
          <a:lstStyle/>
          <a:p>
            <a:pPr algn="just">
              <a:lnSpc>
                <a:spcPts val="4473"/>
              </a:lnSpc>
            </a:pPr>
            <a:endParaRPr/>
          </a:p>
          <a:p>
            <a:pPr algn="just">
              <a:lnSpc>
                <a:spcPts val="4473"/>
              </a:lnSpc>
            </a:pPr>
            <a:r>
              <a:rPr lang="en-US" sz="3195">
                <a:solidFill>
                  <a:srgbClr val="000000"/>
                </a:solidFill>
                <a:latin typeface="Dynapuff Condensed"/>
                <a:ea typeface="Dynapuff Condensed"/>
                <a:cs typeface="Dynapuff Condensed"/>
                <a:sym typeface="Dynapuff Condensed"/>
              </a:rPr>
              <a:t>This project, “ElecViz Election Data Visualization for Media,” focuses on presenting complex election data through interactive Power BI dashboards.</a:t>
            </a:r>
          </a:p>
          <a:p>
            <a:pPr algn="just">
              <a:lnSpc>
                <a:spcPts val="4473"/>
              </a:lnSpc>
            </a:pPr>
            <a:r>
              <a:rPr lang="en-US" sz="3195">
                <a:solidFill>
                  <a:srgbClr val="000000"/>
                </a:solidFill>
                <a:latin typeface="Dynapuff Condensed"/>
                <a:ea typeface="Dynapuff Condensed"/>
                <a:cs typeface="Dynapuff Condensed"/>
                <a:sym typeface="Dynapuff Condensed"/>
              </a:rPr>
              <a:t> It helps media professionals quickly analyze and compare election results, party performance, and trends across years.</a:t>
            </a:r>
          </a:p>
          <a:p>
            <a:pPr algn="just">
              <a:lnSpc>
                <a:spcPts val="4473"/>
              </a:lnSpc>
            </a:pPr>
            <a:r>
              <a:rPr lang="en-US" sz="3195">
                <a:solidFill>
                  <a:srgbClr val="000000"/>
                </a:solidFill>
                <a:latin typeface="Dynapuff Condensed"/>
                <a:ea typeface="Dynapuff Condensed"/>
                <a:cs typeface="Dynapuff Condensed"/>
                <a:sym typeface="Dynapuff Condensed"/>
              </a:rPr>
              <a:t> By using data from official sources and visual tools like maps and charts, it makes election coverage more accurate, engaging, and data-driven.</a:t>
            </a:r>
          </a:p>
          <a:p>
            <a:pPr algn="just">
              <a:lnSpc>
                <a:spcPts val="4473"/>
              </a:lnSpc>
            </a:pPr>
            <a:endParaRPr lang="en-US" sz="3195">
              <a:solidFill>
                <a:srgbClr val="000000"/>
              </a:solidFill>
              <a:latin typeface="Dynapuff Condensed"/>
              <a:ea typeface="Dynapuff Condensed"/>
              <a:cs typeface="Dynapuff Condensed"/>
              <a:sym typeface="Dynapuff Condensed"/>
            </a:endParaRPr>
          </a:p>
          <a:p>
            <a:pPr algn="just">
              <a:lnSpc>
                <a:spcPts val="4473"/>
              </a:lnSpc>
            </a:pPr>
            <a:endParaRPr lang="en-US" sz="3195">
              <a:solidFill>
                <a:srgbClr val="000000"/>
              </a:solidFill>
              <a:latin typeface="Dynapuff Condensed"/>
              <a:ea typeface="Dynapuff Condensed"/>
              <a:cs typeface="Dynapuff Condensed"/>
              <a:sym typeface="Dynapuff Condensed"/>
            </a:endParaRPr>
          </a:p>
        </p:txBody>
      </p:sp>
      <p:sp>
        <p:nvSpPr>
          <p:cNvPr id="8" name="TextBox 8"/>
          <p:cNvSpPr txBox="1"/>
          <p:nvPr/>
        </p:nvSpPr>
        <p:spPr>
          <a:xfrm>
            <a:off x="4924696" y="1945277"/>
            <a:ext cx="8438608" cy="770785"/>
          </a:xfrm>
          <a:prstGeom prst="rect">
            <a:avLst/>
          </a:prstGeom>
        </p:spPr>
        <p:txBody>
          <a:bodyPr lIns="0" tIns="0" rIns="0" bIns="0" rtlCol="0" anchor="t">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rot="1175679">
            <a:off x="1777876" y="2170554"/>
            <a:ext cx="8153018" cy="7779473"/>
          </a:xfrm>
          <a:custGeom>
            <a:avLst/>
            <a:gdLst/>
            <a:ahLst/>
            <a:cxnLst/>
            <a:rect l="l" t="t" r="r" b="b"/>
            <a:pathLst>
              <a:path w="8153018" h="7779473">
                <a:moveTo>
                  <a:pt x="0" y="0"/>
                </a:moveTo>
                <a:lnTo>
                  <a:pt x="8153017" y="0"/>
                </a:lnTo>
                <a:lnTo>
                  <a:pt x="8153017" y="7779473"/>
                </a:lnTo>
                <a:lnTo>
                  <a:pt x="0" y="7779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75679">
            <a:off x="9998000" y="3039966"/>
            <a:ext cx="6516917" cy="6218334"/>
          </a:xfrm>
          <a:custGeom>
            <a:avLst/>
            <a:gdLst/>
            <a:ahLst/>
            <a:cxnLst/>
            <a:rect l="l" t="t" r="r" b="b"/>
            <a:pathLst>
              <a:path w="6516917" h="6218334">
                <a:moveTo>
                  <a:pt x="0" y="0"/>
                </a:moveTo>
                <a:lnTo>
                  <a:pt x="6516918" y="0"/>
                </a:lnTo>
                <a:lnTo>
                  <a:pt x="6516918" y="6218334"/>
                </a:lnTo>
                <a:lnTo>
                  <a:pt x="0" y="6218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70397" y="1771232"/>
            <a:ext cx="10399079" cy="921592"/>
          </a:xfrm>
          <a:prstGeom prst="rect">
            <a:avLst/>
          </a:prstGeom>
        </p:spPr>
        <p:txBody>
          <a:bodyPr lIns="0" tIns="0" rIns="0" bIns="0" rtlCol="0" anchor="t">
            <a:spAutoFit/>
          </a:bodyPr>
          <a:lstStyle/>
          <a:p>
            <a:pPr marL="0" lvl="0" indent="0" algn="ctr">
              <a:lnSpc>
                <a:spcPts val="6694"/>
              </a:lnSpc>
              <a:spcBef>
                <a:spcPct val="0"/>
              </a:spcBef>
            </a:pPr>
            <a:r>
              <a:rPr lang="en-US" sz="7438">
                <a:solidFill>
                  <a:srgbClr val="000000"/>
                </a:solidFill>
                <a:latin typeface="Dynapuff Condensed"/>
                <a:ea typeface="Dynapuff Condensed"/>
                <a:cs typeface="Dynapuff Condensed"/>
                <a:sym typeface="Dynapuff Condensed"/>
              </a:rPr>
              <a:t>PROBLEM STATEMENT</a:t>
            </a:r>
          </a:p>
        </p:txBody>
      </p:sp>
      <p:sp>
        <p:nvSpPr>
          <p:cNvPr id="5" name="TextBox 5"/>
          <p:cNvSpPr txBox="1"/>
          <p:nvPr/>
        </p:nvSpPr>
        <p:spPr>
          <a:xfrm>
            <a:off x="3676708" y="3065186"/>
            <a:ext cx="4445106" cy="6534482"/>
          </a:xfrm>
          <a:prstGeom prst="rect">
            <a:avLst/>
          </a:prstGeom>
        </p:spPr>
        <p:txBody>
          <a:bodyPr lIns="0" tIns="0" rIns="0" bIns="0" rtlCol="0" anchor="t">
            <a:spAutoFit/>
          </a:bodyPr>
          <a:lstStyle/>
          <a:p>
            <a:pPr marL="572192" lvl="1" indent="-286096" algn="l">
              <a:lnSpc>
                <a:spcPts val="3710"/>
              </a:lnSpc>
              <a:buFont typeface="Arial"/>
              <a:buChar char="•"/>
            </a:pPr>
            <a:r>
              <a:rPr lang="en-US" sz="2650">
                <a:solidFill>
                  <a:srgbClr val="000000"/>
                </a:solidFill>
                <a:latin typeface="Dynapuff SemiCondensed"/>
                <a:ea typeface="Dynapuff SemiCondensed"/>
                <a:cs typeface="Dynapuff SemiCondensed"/>
                <a:sym typeface="Dynapuff SemiCondensed"/>
              </a:rPr>
              <a:t>Analyzing and comparing Lok Sabha election results is challenging due to scattered and unorganized data. This project aims to develop an interactive Power BI dashboard that presents election trends, party performance, and voter insights in a clear and visually engaging manner.</a:t>
            </a:r>
          </a:p>
          <a:p>
            <a:pPr algn="l">
              <a:lnSpc>
                <a:spcPts val="3710"/>
              </a:lnSpc>
            </a:pPr>
            <a:endParaRPr lang="en-US" sz="2650">
              <a:solidFill>
                <a:srgbClr val="000000"/>
              </a:solidFill>
              <a:latin typeface="Dynapuff SemiCondensed"/>
              <a:ea typeface="Dynapuff SemiCondensed"/>
              <a:cs typeface="Dynapuff SemiCondensed"/>
              <a:sym typeface="Dynapuff SemiCondensed"/>
            </a:endParaRPr>
          </a:p>
        </p:txBody>
      </p:sp>
      <p:sp>
        <p:nvSpPr>
          <p:cNvPr id="6" name="TextBox 6"/>
          <p:cNvSpPr txBox="1"/>
          <p:nvPr/>
        </p:nvSpPr>
        <p:spPr>
          <a:xfrm>
            <a:off x="10992186" y="4027211"/>
            <a:ext cx="4528546" cy="4741545"/>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To design a Power BI dashboard that allows media to:</a:t>
            </a:r>
          </a:p>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•Analyze results by year, party, and state</a:t>
            </a:r>
          </a:p>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•Compare alliances and candidate details</a:t>
            </a:r>
          </a:p>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•Present insights quickly during live coverage</a:t>
            </a:r>
          </a:p>
          <a:p>
            <a:pPr algn="l">
              <a:lnSpc>
                <a:spcPts val="3780"/>
              </a:lnSpc>
            </a:pPr>
            <a:endParaRPr lang="en-US" sz="2700">
              <a:solidFill>
                <a:srgbClr val="000000"/>
              </a:solidFill>
              <a:latin typeface="Dynapuff SemiCondensed"/>
              <a:ea typeface="Dynapuff SemiCondensed"/>
              <a:cs typeface="Dynapuff SemiCondensed"/>
              <a:sym typeface="Dynapuff SemiCondensed"/>
            </a:endParaRPr>
          </a:p>
        </p:txBody>
      </p:sp>
      <p:sp>
        <p:nvSpPr>
          <p:cNvPr id="7" name="Freeform 7"/>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888921" y="2766315"/>
            <a:ext cx="10399079" cy="1769317"/>
          </a:xfrm>
          <a:prstGeom prst="rect">
            <a:avLst/>
          </a:prstGeom>
        </p:spPr>
        <p:txBody>
          <a:bodyPr lIns="0" tIns="0" rIns="0" bIns="0" rtlCol="0" anchor="t">
            <a:spAutoFit/>
          </a:bodyPr>
          <a:lstStyle/>
          <a:p>
            <a:pPr algn="ctr">
              <a:lnSpc>
                <a:spcPts val="6694"/>
              </a:lnSpc>
            </a:pPr>
            <a:r>
              <a:rPr lang="en-US" sz="7438">
                <a:solidFill>
                  <a:srgbClr val="000000"/>
                </a:solidFill>
                <a:latin typeface="Dynapuff Condensed"/>
                <a:ea typeface="Dynapuff Condensed"/>
                <a:cs typeface="Dynapuff Condensed"/>
                <a:sym typeface="Dynapuff Condensed"/>
              </a:rPr>
              <a:t>OBJECTIVE</a:t>
            </a:r>
          </a:p>
          <a:p>
            <a:pPr marL="0" lvl="0" indent="0" algn="ctr">
              <a:lnSpc>
                <a:spcPts val="6694"/>
              </a:lnSpc>
              <a:spcBef>
                <a:spcPct val="0"/>
              </a:spcBef>
            </a:pPr>
            <a:endParaRPr lang="en-US" sz="7438">
              <a:solidFill>
                <a:srgbClr val="000000"/>
              </a:solidFill>
              <a:latin typeface="Dynapuff Condensed"/>
              <a:ea typeface="Dynapuff Condensed"/>
              <a:cs typeface="Dynapuff Condensed"/>
              <a:sym typeface="Dynapuff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4279877" y="2696297"/>
            <a:ext cx="10127345" cy="6877011"/>
          </a:xfrm>
          <a:prstGeom prst="rect">
            <a:avLst/>
          </a:prstGeom>
        </p:spPr>
        <p:txBody>
          <a:bodyPr lIns="0" tIns="0" rIns="0" bIns="0" rtlCol="0" anchor="t">
            <a:spAutoFit/>
          </a:bodyPr>
          <a:lstStyle/>
          <a:p>
            <a:pPr algn="just">
              <a:lnSpc>
                <a:spcPts val="4473"/>
              </a:lnSpc>
            </a:pPr>
            <a:r>
              <a:rPr lang="en-US" sz="3195" dirty="0">
                <a:solidFill>
                  <a:srgbClr val="000000"/>
                </a:solidFill>
                <a:latin typeface="Dynapuff Condensed"/>
                <a:ea typeface="Dynapuff Condensed"/>
                <a:cs typeface="Dynapuff Condensed"/>
                <a:sym typeface="Dynapuff Condensed"/>
              </a:rPr>
              <a:t>Data Collected From:</a:t>
            </a:r>
          </a:p>
          <a:p>
            <a:pPr algn="just">
              <a:lnSpc>
                <a:spcPts val="4473"/>
              </a:lnSpc>
            </a:pPr>
            <a:r>
              <a:rPr lang="en-US" sz="3195" dirty="0">
                <a:solidFill>
                  <a:srgbClr val="000000"/>
                </a:solidFill>
                <a:latin typeface="Dynapuff Condensed"/>
                <a:ea typeface="Dynapuff Condensed"/>
                <a:cs typeface="Dynapuff Condensed"/>
                <a:sym typeface="Dynapuff Condensed"/>
              </a:rPr>
              <a:t>•Election Commission of India (ECI) – Results for 2014, 2019, 2024</a:t>
            </a:r>
          </a:p>
          <a:p>
            <a:pPr algn="just">
              <a:lnSpc>
                <a:spcPts val="4473"/>
              </a:lnSpc>
            </a:pPr>
            <a:r>
              <a:rPr lang="en-US" sz="3195" dirty="0">
                <a:solidFill>
                  <a:srgbClr val="000000"/>
                </a:solidFill>
                <a:latin typeface="Dynapuff Condensed"/>
                <a:ea typeface="Dynapuff Condensed"/>
                <a:cs typeface="Dynapuff Condensed"/>
                <a:sym typeface="Dynapuff Condensed"/>
              </a:rPr>
              <a:t>•Candidate Affidavits – Assets, Education, Gender</a:t>
            </a:r>
          </a:p>
          <a:p>
            <a:pPr algn="just">
              <a:lnSpc>
                <a:spcPts val="4473"/>
              </a:lnSpc>
            </a:pPr>
            <a:r>
              <a:rPr lang="en-US" sz="3195" dirty="0">
                <a:solidFill>
                  <a:srgbClr val="000000"/>
                </a:solidFill>
                <a:latin typeface="Dynapuff Condensed"/>
                <a:ea typeface="Dynapuff Condensed"/>
                <a:cs typeface="Dynapuff Condensed"/>
                <a:sym typeface="Dynapuff Condensed"/>
              </a:rPr>
              <a:t>•Kaggle - Alliance datasets</a:t>
            </a:r>
          </a:p>
          <a:p>
            <a:pPr algn="just">
              <a:lnSpc>
                <a:spcPts val="4473"/>
              </a:lnSpc>
            </a:pPr>
            <a:endParaRPr lang="en-US" sz="3195" dirty="0">
              <a:solidFill>
                <a:srgbClr val="000000"/>
              </a:solidFill>
              <a:latin typeface="Dynapuff Condensed"/>
              <a:ea typeface="Dynapuff Condensed"/>
              <a:cs typeface="Dynapuff Condensed"/>
              <a:sym typeface="Dynapuff Condensed"/>
            </a:endParaRPr>
          </a:p>
          <a:p>
            <a:pPr algn="just">
              <a:lnSpc>
                <a:spcPts val="4473"/>
              </a:lnSpc>
            </a:pPr>
            <a:r>
              <a:rPr lang="en-US" sz="4000" b="1" dirty="0">
                <a:solidFill>
                  <a:srgbClr val="000000"/>
                </a:solidFill>
                <a:latin typeface="Dynapuff Condensed"/>
                <a:ea typeface="Dynapuff Condensed"/>
                <a:cs typeface="Dynapuff Condensed"/>
                <a:sym typeface="Dynapuff Condensed"/>
              </a:rPr>
              <a:t>Cleaning Steps in Power Query</a:t>
            </a:r>
          </a:p>
          <a:p>
            <a:pPr algn="just">
              <a:lnSpc>
                <a:spcPts val="4473"/>
              </a:lnSpc>
            </a:pPr>
            <a:r>
              <a:rPr lang="en-US" sz="3195" dirty="0">
                <a:solidFill>
                  <a:srgbClr val="000000"/>
                </a:solidFill>
                <a:latin typeface="Dynapuff Condensed"/>
                <a:ea typeface="Dynapuff Condensed"/>
                <a:cs typeface="Dynapuff Condensed"/>
                <a:sym typeface="Dynapuff Condensed"/>
              </a:rPr>
              <a:t>•Removed duplicates</a:t>
            </a:r>
          </a:p>
          <a:p>
            <a:pPr algn="just">
              <a:lnSpc>
                <a:spcPts val="4473"/>
              </a:lnSpc>
            </a:pPr>
            <a:r>
              <a:rPr lang="en-US" sz="3195" dirty="0">
                <a:solidFill>
                  <a:srgbClr val="000000"/>
                </a:solidFill>
                <a:latin typeface="Dynapuff Condensed"/>
                <a:ea typeface="Dynapuff Condensed"/>
                <a:cs typeface="Dynapuff Condensed"/>
                <a:sym typeface="Dynapuff Condensed"/>
              </a:rPr>
              <a:t>•Unified party names (e.g., “BJP”, “</a:t>
            </a:r>
            <a:r>
              <a:rPr lang="en-US" sz="3195" dirty="0" err="1">
                <a:solidFill>
                  <a:srgbClr val="000000"/>
                </a:solidFill>
                <a:latin typeface="Dynapuff Condensed"/>
                <a:ea typeface="Dynapuff Condensed"/>
                <a:cs typeface="Dynapuff Condensed"/>
                <a:sym typeface="Dynapuff Condensed"/>
              </a:rPr>
              <a:t>Bharatiya</a:t>
            </a:r>
            <a:r>
              <a:rPr lang="en-US" sz="3195" dirty="0">
                <a:solidFill>
                  <a:srgbClr val="000000"/>
                </a:solidFill>
                <a:latin typeface="Dynapuff Condensed"/>
                <a:ea typeface="Dynapuff Condensed"/>
                <a:cs typeface="Dynapuff Condensed"/>
                <a:sym typeface="Dynapuff Condensed"/>
              </a:rPr>
              <a:t> Janata Party”)</a:t>
            </a:r>
          </a:p>
          <a:p>
            <a:pPr algn="just">
              <a:lnSpc>
                <a:spcPts val="4473"/>
              </a:lnSpc>
            </a:pPr>
            <a:r>
              <a:rPr lang="en-US" sz="3195" dirty="0">
                <a:solidFill>
                  <a:srgbClr val="000000"/>
                </a:solidFill>
                <a:latin typeface="Dynapuff Condensed"/>
                <a:ea typeface="Dynapuff Condensed"/>
                <a:cs typeface="Dynapuff Condensed"/>
                <a:sym typeface="Dynapuff Condensed"/>
              </a:rPr>
              <a:t>•Handled missing values and standardized formats</a:t>
            </a:r>
          </a:p>
          <a:p>
            <a:pPr algn="just">
              <a:lnSpc>
                <a:spcPts val="4473"/>
              </a:lnSpc>
            </a:pPr>
            <a:endParaRPr lang="en-US" sz="3195" dirty="0">
              <a:solidFill>
                <a:srgbClr val="000000"/>
              </a:solidFill>
              <a:latin typeface="Dynapuff Condensed"/>
              <a:ea typeface="Dynapuff Condensed"/>
              <a:cs typeface="Dynapuff Condensed"/>
              <a:sym typeface="Dynapuff Condensed"/>
            </a:endParaRPr>
          </a:p>
          <a:p>
            <a:pPr algn="just">
              <a:lnSpc>
                <a:spcPts val="4473"/>
              </a:lnSpc>
            </a:pPr>
            <a:endParaRPr lang="en-US" sz="3195" dirty="0">
              <a:solidFill>
                <a:srgbClr val="000000"/>
              </a:solidFill>
              <a:latin typeface="Dynapuff Condensed"/>
              <a:ea typeface="Dynapuff Condensed"/>
              <a:cs typeface="Dynapuff Condensed"/>
              <a:sym typeface="Dynapuff Condensed"/>
            </a:endParaRPr>
          </a:p>
        </p:txBody>
      </p:sp>
      <p:sp>
        <p:nvSpPr>
          <p:cNvPr id="8" name="TextBox 8"/>
          <p:cNvSpPr txBox="1"/>
          <p:nvPr/>
        </p:nvSpPr>
        <p:spPr>
          <a:xfrm>
            <a:off x="4924696" y="1945277"/>
            <a:ext cx="8438608" cy="1466132"/>
          </a:xfrm>
          <a:prstGeom prst="rect">
            <a:avLst/>
          </a:prstGeom>
        </p:spPr>
        <p:txBody>
          <a:bodyPr lIns="0" tIns="0" rIns="0" bIns="0" rtlCol="0" anchor="t">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DATA SOURCES</a:t>
            </a:r>
          </a:p>
          <a:p>
            <a:pPr algn="ctr">
              <a:lnSpc>
                <a:spcPts val="5521"/>
              </a:lnSpc>
            </a:pPr>
            <a:endParaRPr lang="en-US" sz="6346" spc="63">
              <a:solidFill>
                <a:srgbClr val="000000"/>
              </a:solidFill>
              <a:latin typeface="Dynapuff Condensed"/>
              <a:ea typeface="Dynapuff Condensed"/>
              <a:cs typeface="Dynapuff Condensed"/>
              <a:sym typeface="Dynapuff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44000" y="2762194"/>
            <a:ext cx="7961448" cy="4479283"/>
          </a:xfrm>
          <a:custGeom>
            <a:avLst/>
            <a:gdLst/>
            <a:ahLst/>
            <a:cxnLst/>
            <a:rect l="l" t="t" r="r" b="b"/>
            <a:pathLst>
              <a:path w="7961448" h="4479283">
                <a:moveTo>
                  <a:pt x="0" y="0"/>
                </a:moveTo>
                <a:lnTo>
                  <a:pt x="7961448" y="0"/>
                </a:lnTo>
                <a:lnTo>
                  <a:pt x="7961448" y="4479283"/>
                </a:lnTo>
                <a:lnTo>
                  <a:pt x="0" y="4479283"/>
                </a:lnTo>
                <a:lnTo>
                  <a:pt x="0" y="0"/>
                </a:lnTo>
                <a:close/>
              </a:path>
            </a:pathLst>
          </a:custGeom>
          <a:blipFill>
            <a:blip r:embed="rId4"/>
            <a:stretch>
              <a:fillRect/>
            </a:stretch>
          </a:blipFill>
        </p:spPr>
      </p:sp>
      <p:sp>
        <p:nvSpPr>
          <p:cNvPr id="5" name="TextBox 5"/>
          <p:cNvSpPr txBox="1"/>
          <p:nvPr/>
        </p:nvSpPr>
        <p:spPr>
          <a:xfrm>
            <a:off x="4969167" y="1552575"/>
            <a:ext cx="8799600" cy="912942"/>
          </a:xfrm>
          <a:prstGeom prst="rect">
            <a:avLst/>
          </a:prstGeom>
        </p:spPr>
        <p:txBody>
          <a:bodyPr lIns="0" tIns="0" rIns="0" bIns="0" rtlCol="0" anchor="t">
            <a:spAutoFit/>
          </a:bodyPr>
          <a:lstStyle/>
          <a:p>
            <a:pPr marL="0" lvl="0" indent="0" algn="ctr">
              <a:lnSpc>
                <a:spcPts val="7800"/>
              </a:lnSpc>
            </a:pPr>
            <a:r>
              <a:rPr lang="en-US" sz="5400" dirty="0">
                <a:solidFill>
                  <a:srgbClr val="000000"/>
                </a:solidFill>
                <a:latin typeface="Dynapuff Condensed"/>
                <a:ea typeface="Dynapuff Condensed"/>
                <a:cs typeface="Dynapuff Condensed"/>
                <a:sym typeface="Dynapuff Condensed"/>
              </a:rPr>
              <a:t>OVERALL ELECTION RESULTS</a:t>
            </a:r>
          </a:p>
        </p:txBody>
      </p:sp>
      <p:sp>
        <p:nvSpPr>
          <p:cNvPr id="6" name="TextBox 6"/>
          <p:cNvSpPr txBox="1"/>
          <p:nvPr/>
        </p:nvSpPr>
        <p:spPr>
          <a:xfrm>
            <a:off x="2057400" y="3217275"/>
            <a:ext cx="6969501" cy="41078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•Shows total seats, party-wise and alliance-wise results.</a:t>
            </a:r>
          </a:p>
          <a:p>
            <a:pPr algn="l">
              <a:lnSpc>
                <a:spcPts val="4060"/>
              </a:lnSpc>
            </a:pPr>
            <a:r>
              <a:rPr lang="en-US" sz="2900">
                <a:solidFill>
                  <a:srgbClr val="000000"/>
                </a:solidFill>
                <a:latin typeface="Dynapuff SemiCondensed"/>
                <a:ea typeface="Dynapuff SemiCondensed"/>
                <a:cs typeface="Dynapuff SemiCondensed"/>
                <a:sym typeface="Dynapuff SemiCondensed"/>
              </a:rPr>
              <a:t>•Displays leading parties and top candidates.</a:t>
            </a:r>
          </a:p>
          <a:p>
            <a:pPr algn="l">
              <a:lnSpc>
                <a:spcPts val="4060"/>
              </a:lnSpc>
            </a:pPr>
            <a:r>
              <a:rPr lang="en-US" sz="2900">
                <a:solidFill>
                  <a:srgbClr val="000000"/>
                </a:solidFill>
                <a:latin typeface="Dynapuff SemiCondensed"/>
                <a:ea typeface="Dynapuff SemiCondensed"/>
                <a:cs typeface="Dynapuff SemiCondensed"/>
                <a:sym typeface="Dynapuff SemiCondensed"/>
              </a:rPr>
              <a:t>•Provides a national-level snapshot of the final outcome.</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7" name="TextBox 7"/>
          <p:cNvSpPr txBox="1"/>
          <p:nvPr/>
        </p:nvSpPr>
        <p:spPr>
          <a:xfrm>
            <a:off x="3968630" y="7384296"/>
            <a:ext cx="11673349" cy="20504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This dashboard gives the overall outcome of the 2024 elections — which alliances and parties dominated, and who the top-performing candidates were. It helps understand the national result at a glance.</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9" name="TextBox 8">
            <a:extLst>
              <a:ext uri="{FF2B5EF4-FFF2-40B4-BE49-F238E27FC236}">
                <a16:creationId xmlns:a16="http://schemas.microsoft.com/office/drawing/2014/main" id="{5699F8E0-D9B5-ABB0-3953-E6BFC3D9B34F}"/>
              </a:ext>
            </a:extLst>
          </p:cNvPr>
          <p:cNvSpPr txBox="1"/>
          <p:nvPr/>
        </p:nvSpPr>
        <p:spPr>
          <a:xfrm>
            <a:off x="311030" y="45645"/>
            <a:ext cx="7315200" cy="984885"/>
          </a:xfrm>
          <a:prstGeom prst="rect">
            <a:avLst/>
          </a:prstGeom>
          <a:noFill/>
        </p:spPr>
        <p:txBody>
          <a:bodyPr wrap="square">
            <a:spAutoFit/>
          </a:bodyPr>
          <a:lstStyle/>
          <a:p>
            <a:pPr algn="ctr">
              <a:lnSpc>
                <a:spcPts val="7437"/>
              </a:lnSpc>
            </a:pPr>
            <a:r>
              <a:rPr lang="en-US" sz="6000" b="1" dirty="0">
                <a:solidFill>
                  <a:srgbClr val="000000"/>
                </a:solidFill>
                <a:latin typeface="Dynapuff Condensed Bold"/>
                <a:ea typeface="Dynapuff Condensed Bold"/>
                <a:cs typeface="Dynapuff Condensed Bold"/>
                <a:sym typeface="Dynapuff Condensed Bold"/>
              </a:rPr>
              <a:t>DASHBOARD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368967" y="2878054"/>
            <a:ext cx="7385850" cy="4144336"/>
          </a:xfrm>
          <a:custGeom>
            <a:avLst/>
            <a:gdLst/>
            <a:ahLst/>
            <a:cxnLst/>
            <a:rect l="l" t="t" r="r" b="b"/>
            <a:pathLst>
              <a:path w="7385850" h="4144336">
                <a:moveTo>
                  <a:pt x="0" y="0"/>
                </a:moveTo>
                <a:lnTo>
                  <a:pt x="7385850" y="0"/>
                </a:lnTo>
                <a:lnTo>
                  <a:pt x="7385850" y="4144336"/>
                </a:lnTo>
                <a:lnTo>
                  <a:pt x="0" y="4144336"/>
                </a:lnTo>
                <a:lnTo>
                  <a:pt x="0" y="0"/>
                </a:lnTo>
                <a:close/>
              </a:path>
            </a:pathLst>
          </a:custGeom>
          <a:blipFill>
            <a:blip r:embed="rId4"/>
            <a:stretch>
              <a:fillRect/>
            </a:stretch>
          </a:blipFill>
        </p:spPr>
      </p:sp>
      <p:sp>
        <p:nvSpPr>
          <p:cNvPr id="5" name="TextBox 5"/>
          <p:cNvSpPr txBox="1"/>
          <p:nvPr/>
        </p:nvSpPr>
        <p:spPr>
          <a:xfrm>
            <a:off x="4969167" y="1552575"/>
            <a:ext cx="8799600" cy="912942"/>
          </a:xfrm>
          <a:prstGeom prst="rect">
            <a:avLst/>
          </a:prstGeom>
        </p:spPr>
        <p:txBody>
          <a:bodyPr lIns="0" tIns="0" rIns="0" bIns="0" rtlCol="0" anchor="t">
            <a:spAutoFit/>
          </a:bodyPr>
          <a:lstStyle/>
          <a:p>
            <a:pPr marL="0" lvl="0" indent="0" algn="ctr">
              <a:lnSpc>
                <a:spcPts val="7800"/>
              </a:lnSpc>
            </a:pPr>
            <a:r>
              <a:rPr lang="en-US" sz="5400" dirty="0">
                <a:solidFill>
                  <a:srgbClr val="000000"/>
                </a:solidFill>
                <a:latin typeface="Dynapuff Condensed"/>
                <a:ea typeface="Dynapuff Condensed"/>
                <a:cs typeface="Dynapuff Condensed"/>
                <a:sym typeface="Dynapuff Condensed"/>
              </a:rPr>
              <a:t>ELECTION SUMMARY</a:t>
            </a:r>
          </a:p>
        </p:txBody>
      </p:sp>
      <p:sp>
        <p:nvSpPr>
          <p:cNvPr id="6" name="TextBox 6"/>
          <p:cNvSpPr txBox="1"/>
          <p:nvPr/>
        </p:nvSpPr>
        <p:spPr>
          <a:xfrm>
            <a:off x="2057400" y="3217275"/>
            <a:ext cx="6969501" cy="41078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•Displays total electors, valid votes, and parties.</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votes by party and winning candidates by party.</a:t>
            </a:r>
          </a:p>
          <a:p>
            <a:pPr algn="l">
              <a:lnSpc>
                <a:spcPts val="4060"/>
              </a:lnSpc>
            </a:pPr>
            <a:r>
              <a:rPr lang="en-US" sz="2900">
                <a:solidFill>
                  <a:srgbClr val="000000"/>
                </a:solidFill>
                <a:latin typeface="Dynapuff SemiCondensed"/>
                <a:ea typeface="Dynapuff SemiCondensed"/>
                <a:cs typeface="Dynapuff SemiCondensed"/>
                <a:sym typeface="Dynapuff SemiCondensed"/>
              </a:rPr>
              <a:t>•Includes gender and category representation among winners.</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7" name="TextBox 7"/>
          <p:cNvSpPr txBox="1"/>
          <p:nvPr/>
        </p:nvSpPr>
        <p:spPr>
          <a:xfrm>
            <a:off x="3968630" y="7384296"/>
            <a:ext cx="11673349" cy="20504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This page focuses on the participation side — how many voters turned out, how many candidates each party won, and the diversity among winners based on gender and category.</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553528" y="3013159"/>
            <a:ext cx="6929011" cy="3878446"/>
          </a:xfrm>
          <a:custGeom>
            <a:avLst/>
            <a:gdLst/>
            <a:ahLst/>
            <a:cxnLst/>
            <a:rect l="l" t="t" r="r" b="b"/>
            <a:pathLst>
              <a:path w="6929011" h="3878446">
                <a:moveTo>
                  <a:pt x="0" y="0"/>
                </a:moveTo>
                <a:lnTo>
                  <a:pt x="6929011" y="0"/>
                </a:lnTo>
                <a:lnTo>
                  <a:pt x="6929011" y="3878446"/>
                </a:lnTo>
                <a:lnTo>
                  <a:pt x="0" y="3878446"/>
                </a:lnTo>
                <a:lnTo>
                  <a:pt x="0" y="0"/>
                </a:lnTo>
                <a:close/>
              </a:path>
            </a:pathLst>
          </a:custGeom>
          <a:blipFill>
            <a:blip r:embed="rId4"/>
            <a:stretch>
              <a:fillRect/>
            </a:stretch>
          </a:blipFill>
        </p:spPr>
      </p:sp>
      <p:sp>
        <p:nvSpPr>
          <p:cNvPr id="5" name="TextBox 5"/>
          <p:cNvSpPr txBox="1"/>
          <p:nvPr/>
        </p:nvSpPr>
        <p:spPr>
          <a:xfrm>
            <a:off x="4969167" y="1552575"/>
            <a:ext cx="8799600" cy="912942"/>
          </a:xfrm>
          <a:prstGeom prst="rect">
            <a:avLst/>
          </a:prstGeom>
        </p:spPr>
        <p:txBody>
          <a:bodyPr lIns="0" tIns="0" rIns="0" bIns="0" rtlCol="0" anchor="t">
            <a:spAutoFit/>
          </a:bodyPr>
          <a:lstStyle/>
          <a:p>
            <a:pPr marL="0" lvl="0" indent="0" algn="ctr">
              <a:lnSpc>
                <a:spcPts val="7800"/>
              </a:lnSpc>
            </a:pPr>
            <a:r>
              <a:rPr lang="en-US" sz="5400" dirty="0">
                <a:solidFill>
                  <a:srgbClr val="000000"/>
                </a:solidFill>
                <a:latin typeface="Dynapuff Condensed"/>
                <a:ea typeface="Dynapuff Condensed"/>
                <a:cs typeface="Dynapuff Condensed"/>
                <a:sym typeface="Dynapuff Condensed"/>
              </a:rPr>
              <a:t>CANDIDATES DATA</a:t>
            </a:r>
          </a:p>
        </p:txBody>
      </p:sp>
      <p:sp>
        <p:nvSpPr>
          <p:cNvPr id="6" name="TextBox 6"/>
          <p:cNvSpPr txBox="1"/>
          <p:nvPr/>
        </p:nvSpPr>
        <p:spPr>
          <a:xfrm>
            <a:off x="2057400" y="3217275"/>
            <a:ext cx="6969501" cy="41078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•Shows average assets, criminal cases, and education level.</a:t>
            </a:r>
          </a:p>
          <a:p>
            <a:pPr algn="l">
              <a:lnSpc>
                <a:spcPts val="4060"/>
              </a:lnSpc>
            </a:pPr>
            <a:r>
              <a:rPr lang="en-US" sz="2900">
                <a:solidFill>
                  <a:srgbClr val="000000"/>
                </a:solidFill>
                <a:latin typeface="Dynapuff SemiCondensed"/>
                <a:ea typeface="Dynapuff SemiCondensed"/>
                <a:cs typeface="Dynapuff SemiCondensed"/>
                <a:sym typeface="Dynapuff SemiCondensed"/>
              </a:rPr>
              <a:t>•Compares candidate profiles across major parties.</a:t>
            </a:r>
          </a:p>
          <a:p>
            <a:pPr algn="l">
              <a:lnSpc>
                <a:spcPts val="4060"/>
              </a:lnSpc>
            </a:pPr>
            <a:r>
              <a:rPr lang="en-US" sz="2900">
                <a:solidFill>
                  <a:srgbClr val="000000"/>
                </a:solidFill>
                <a:latin typeface="Dynapuff SemiCondensed"/>
                <a:ea typeface="Dynapuff SemiCondensed"/>
                <a:cs typeface="Dynapuff SemiCondensed"/>
                <a:sym typeface="Dynapuff SemiCondensed"/>
              </a:rPr>
              <a:t>•Highlights trends in wealth and qualification.</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7" name="TextBox 7"/>
          <p:cNvSpPr txBox="1"/>
          <p:nvPr/>
        </p:nvSpPr>
        <p:spPr>
          <a:xfrm>
            <a:off x="3968630" y="7127121"/>
            <a:ext cx="11673349" cy="256476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This dashboard gives us insight into the background of winning candidates — whether they’re wealthy, educated, or have criminal records — helping us understand the quality and profile of our representatives.</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368967" y="2848946"/>
            <a:ext cx="7660801" cy="4305778"/>
          </a:xfrm>
          <a:custGeom>
            <a:avLst/>
            <a:gdLst/>
            <a:ahLst/>
            <a:cxnLst/>
            <a:rect l="l" t="t" r="r" b="b"/>
            <a:pathLst>
              <a:path w="7660801" h="4305778">
                <a:moveTo>
                  <a:pt x="0" y="0"/>
                </a:moveTo>
                <a:lnTo>
                  <a:pt x="7660801" y="0"/>
                </a:lnTo>
                <a:lnTo>
                  <a:pt x="7660801" y="4305779"/>
                </a:lnTo>
                <a:lnTo>
                  <a:pt x="0" y="4305779"/>
                </a:lnTo>
                <a:lnTo>
                  <a:pt x="0" y="0"/>
                </a:lnTo>
                <a:close/>
              </a:path>
            </a:pathLst>
          </a:custGeom>
          <a:blipFill>
            <a:blip r:embed="rId4"/>
            <a:stretch>
              <a:fillRect/>
            </a:stretch>
          </a:blipFill>
        </p:spPr>
      </p:sp>
      <p:sp>
        <p:nvSpPr>
          <p:cNvPr id="5" name="TextBox 5"/>
          <p:cNvSpPr txBox="1"/>
          <p:nvPr/>
        </p:nvSpPr>
        <p:spPr>
          <a:xfrm>
            <a:off x="4969167" y="1552575"/>
            <a:ext cx="8799600" cy="912942"/>
          </a:xfrm>
          <a:prstGeom prst="rect">
            <a:avLst/>
          </a:prstGeom>
        </p:spPr>
        <p:txBody>
          <a:bodyPr lIns="0" tIns="0" rIns="0" bIns="0" rtlCol="0" anchor="t">
            <a:spAutoFit/>
          </a:bodyPr>
          <a:lstStyle/>
          <a:p>
            <a:pPr marL="0" lvl="0" indent="0" algn="ctr">
              <a:lnSpc>
                <a:spcPts val="7800"/>
              </a:lnSpc>
            </a:pPr>
            <a:r>
              <a:rPr lang="en-US" sz="5400" dirty="0">
                <a:solidFill>
                  <a:srgbClr val="000000"/>
                </a:solidFill>
                <a:latin typeface="Dynapuff Condensed"/>
                <a:ea typeface="Dynapuff Condensed"/>
                <a:cs typeface="Dynapuff Condensed"/>
                <a:sym typeface="Dynapuff Condensed"/>
              </a:rPr>
              <a:t> RESULT COMPARISON</a:t>
            </a:r>
          </a:p>
        </p:txBody>
      </p:sp>
      <p:sp>
        <p:nvSpPr>
          <p:cNvPr id="6" name="TextBox 6"/>
          <p:cNvSpPr txBox="1"/>
          <p:nvPr/>
        </p:nvSpPr>
        <p:spPr>
          <a:xfrm>
            <a:off x="2057400" y="3217275"/>
            <a:ext cx="6969501" cy="41078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•Compares party performance across elections (2014–2024).</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seat trends, vote share changes, and alliance gains/losses.</a:t>
            </a:r>
          </a:p>
          <a:p>
            <a:pPr algn="l">
              <a:lnSpc>
                <a:spcPts val="4060"/>
              </a:lnSpc>
            </a:pPr>
            <a:r>
              <a:rPr lang="en-US" sz="2900">
                <a:solidFill>
                  <a:srgbClr val="000000"/>
                </a:solidFill>
                <a:latin typeface="Dynapuff SemiCondensed"/>
                <a:ea typeface="Dynapuff SemiCondensed"/>
                <a:cs typeface="Dynapuff SemiCondensed"/>
                <a:sym typeface="Dynapuff SemiCondensed"/>
              </a:rPr>
              <a:t>•Highlights growth or decline of major parties over time.</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7" name="TextBox 7"/>
          <p:cNvSpPr txBox="1"/>
          <p:nvPr/>
        </p:nvSpPr>
        <p:spPr>
          <a:xfrm>
            <a:off x="3968630" y="7384296"/>
            <a:ext cx="11673349" cy="20504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This dashboard compares how major political parties performed in previous elections versus 2024. It shows where parties have grown stronger or weaker, making trend analysis easy.</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805305" y="2800082"/>
            <a:ext cx="7619715" cy="4267832"/>
          </a:xfrm>
          <a:custGeom>
            <a:avLst/>
            <a:gdLst/>
            <a:ahLst/>
            <a:cxnLst/>
            <a:rect l="l" t="t" r="r" b="b"/>
            <a:pathLst>
              <a:path w="7619715" h="4267832">
                <a:moveTo>
                  <a:pt x="0" y="0"/>
                </a:moveTo>
                <a:lnTo>
                  <a:pt x="7619715" y="0"/>
                </a:lnTo>
                <a:lnTo>
                  <a:pt x="7619715" y="4267833"/>
                </a:lnTo>
                <a:lnTo>
                  <a:pt x="0" y="4267833"/>
                </a:lnTo>
                <a:lnTo>
                  <a:pt x="0" y="0"/>
                </a:lnTo>
                <a:close/>
              </a:path>
            </a:pathLst>
          </a:custGeom>
          <a:blipFill>
            <a:blip r:embed="rId4"/>
            <a:stretch>
              <a:fillRect/>
            </a:stretch>
          </a:blipFill>
        </p:spPr>
      </p:sp>
      <p:sp>
        <p:nvSpPr>
          <p:cNvPr id="5" name="TextBox 5"/>
          <p:cNvSpPr txBox="1"/>
          <p:nvPr/>
        </p:nvSpPr>
        <p:spPr>
          <a:xfrm>
            <a:off x="4969167" y="1552575"/>
            <a:ext cx="8799600" cy="912942"/>
          </a:xfrm>
          <a:prstGeom prst="rect">
            <a:avLst/>
          </a:prstGeom>
        </p:spPr>
        <p:txBody>
          <a:bodyPr lIns="0" tIns="0" rIns="0" bIns="0" rtlCol="0" anchor="t">
            <a:spAutoFit/>
          </a:bodyPr>
          <a:lstStyle/>
          <a:p>
            <a:pPr marL="0" lvl="0" indent="0" algn="ctr">
              <a:lnSpc>
                <a:spcPts val="7800"/>
              </a:lnSpc>
            </a:pPr>
            <a:r>
              <a:rPr lang="en-US" sz="5400" dirty="0">
                <a:solidFill>
                  <a:srgbClr val="000000"/>
                </a:solidFill>
                <a:latin typeface="Dynapuff Condensed"/>
                <a:ea typeface="Dynapuff Condensed"/>
                <a:cs typeface="Dynapuff Condensed"/>
                <a:sym typeface="Dynapuff Condensed"/>
              </a:rPr>
              <a:t>OPINION POLLS</a:t>
            </a:r>
          </a:p>
        </p:txBody>
      </p:sp>
      <p:sp>
        <p:nvSpPr>
          <p:cNvPr id="6" name="TextBox 6"/>
          <p:cNvSpPr txBox="1"/>
          <p:nvPr/>
        </p:nvSpPr>
        <p:spPr>
          <a:xfrm>
            <a:off x="2057400" y="3474450"/>
            <a:ext cx="6969501" cy="359346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•Displays pre-election poll predictions from various agencies.</a:t>
            </a:r>
          </a:p>
          <a:p>
            <a:pPr algn="l">
              <a:lnSpc>
                <a:spcPts val="4060"/>
              </a:lnSpc>
            </a:pPr>
            <a:r>
              <a:rPr lang="en-US" sz="2900">
                <a:solidFill>
                  <a:srgbClr val="000000"/>
                </a:solidFill>
                <a:latin typeface="Dynapuff SemiCondensed"/>
                <a:ea typeface="Dynapuff SemiCondensed"/>
                <a:cs typeface="Dynapuff SemiCondensed"/>
                <a:sym typeface="Dynapuff SemiCondensed"/>
              </a:rPr>
              <a:t>•Compares predicted vs actual seats/votes.</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public perception before results.</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
        <p:nvSpPr>
          <p:cNvPr id="7" name="TextBox 7"/>
          <p:cNvSpPr txBox="1"/>
          <p:nvPr/>
        </p:nvSpPr>
        <p:spPr>
          <a:xfrm>
            <a:off x="3968630" y="7384296"/>
            <a:ext cx="11673349" cy="2050415"/>
          </a:xfrm>
          <a:prstGeom prst="rect">
            <a:avLst/>
          </a:prstGeom>
        </p:spPr>
        <p:txBody>
          <a:bodyPr lIns="0" tIns="0" rIns="0" bIns="0" rtlCol="0" anchor="t">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This page represents the pre-election opinion polls and exit polls. It helps compare what the public expected versus the actual election results.</a:t>
            </a:r>
          </a:p>
          <a:p>
            <a:pPr algn="l">
              <a:lnSpc>
                <a:spcPts val="4060"/>
              </a:lnSpc>
            </a:pPr>
            <a:endParaRPr lang="en-US" sz="2900">
              <a:solidFill>
                <a:srgbClr val="000000"/>
              </a:solidFill>
              <a:latin typeface="Dynapuff SemiCondensed"/>
              <a:ea typeface="Dynapuff SemiCondensed"/>
              <a:cs typeface="Dynapuff SemiCondensed"/>
              <a:sym typeface="Dynapuff SemiCondense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777</Words>
  <Application>Microsoft Office PowerPoint</Application>
  <PresentationFormat>Custom</PresentationFormat>
  <Paragraphs>74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Dynapuff SemiCondensed</vt:lpstr>
      <vt:lpstr>Calibri</vt:lpstr>
      <vt:lpstr>Dynapuff Condensed</vt:lpstr>
      <vt:lpstr>Dynapuff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project, “Election Result Visualization for Media,” focuses on presenting complex election data through interactive Power BI dashboards. It helps media professionals quickly analyze and compare election results, party performance, and trends across</dc:title>
  <cp:lastModifiedBy>ATUL .</cp:lastModifiedBy>
  <cp:revision>1</cp:revision>
  <dcterms:created xsi:type="dcterms:W3CDTF">2006-08-16T00:00:00Z</dcterms:created>
  <dcterms:modified xsi:type="dcterms:W3CDTF">2025-10-31T13:25:06Z</dcterms:modified>
  <dc:identifier>DAG3SX-lxJU</dc:identifier>
</cp:coreProperties>
</file>